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7" r:id="rId3"/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40e9694a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440e9694a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40e9694ac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440e9694ac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40e9694ac_0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440e9694ac_0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40e9694ac_0_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440e9694ac_0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40e9694ac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440e9694ac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40e9694ac_0_1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440e9694ac_0_1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40e9694ac_0_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440e9694ac_0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40e9694ac_0_2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440e9694ac_0_2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40e9694ac_0_2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440e9694ac_0_2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" name="Google Shape;471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latin typeface="Calibri"/>
                <a:ea typeface="Calibri"/>
                <a:cs typeface="Calibri"/>
                <a:sym typeface="Calibri"/>
              </a:rPr>
              <a:t>An element that is positioned absolutely is taken out of the flow and thus takes up no space when placing other elements.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latin typeface="Calibri"/>
                <a:ea typeface="Calibri"/>
                <a:cs typeface="Calibri"/>
                <a:sym typeface="Calibri"/>
              </a:rPr>
              <a:t>The absolutely positioned element is positioned relative to </a:t>
            </a:r>
            <a:r>
              <a:rPr b="0" i="1" lang="en-US" sz="1200" u="none" cap="none" strike="noStrike">
                <a:latin typeface="Calibri"/>
                <a:ea typeface="Calibri"/>
                <a:cs typeface="Calibri"/>
                <a:sym typeface="Calibri"/>
              </a:rPr>
              <a:t>nearest positioned ancestor (non-static)</a:t>
            </a:r>
            <a:r>
              <a:rPr b="0" i="0" lang="en-US" sz="1200" u="none" cap="none" strike="noStrike"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latin typeface="Calibri"/>
                <a:ea typeface="Calibri"/>
                <a:cs typeface="Calibri"/>
                <a:sym typeface="Calibri"/>
              </a:rPr>
              <a:t>If a positioned ancestor doesn't exist, the initial container (body) is used.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7" name="Google Shape;487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latin typeface="Calibri"/>
                <a:ea typeface="Calibri"/>
                <a:cs typeface="Calibri"/>
                <a:sym typeface="Calibri"/>
              </a:rPr>
              <a:t>The elements must be positioned (any position other than static)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289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">
    <p:bg>
      <p:bgPr>
        <a:solidFill>
          <a:srgbClr val="FFFFF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cxnSp>
        <p:nvCxnSpPr>
          <p:cNvPr id="20" name="Google Shape;20;p4"/>
          <p:cNvCxnSpPr/>
          <p:nvPr/>
        </p:nvCxnSpPr>
        <p:spPr>
          <a:xfrm>
            <a:off x="0" y="653853"/>
            <a:ext cx="9144000" cy="1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bg>
      <p:bgPr>
        <a:solidFill>
          <a:srgbClr val="FFFFF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rgbClr val="404040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426890" y="3737612"/>
            <a:ext cx="6336000" cy="3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8"/>
          <p:cNvSpPr/>
          <p:nvPr/>
        </p:nvSpPr>
        <p:spPr>
          <a:xfrm>
            <a:off x="426890" y="4019051"/>
            <a:ext cx="35355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390606" y="2953542"/>
            <a:ext cx="82296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-1" y="6418964"/>
            <a:ext cx="9155700" cy="4578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1" name="Google Shape;41;p9"/>
          <p:cNvCxnSpPr/>
          <p:nvPr/>
        </p:nvCxnSpPr>
        <p:spPr>
          <a:xfrm>
            <a:off x="0" y="653853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showMasterSp="0">
  <p:cSld name="1_Blank">
    <p:bg>
      <p:bgPr>
        <a:solidFill>
          <a:srgbClr val="40404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0"/>
          <p:cNvSpPr/>
          <p:nvPr/>
        </p:nvSpPr>
        <p:spPr>
          <a:xfrm>
            <a:off x="426890" y="3737612"/>
            <a:ext cx="6336000" cy="3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0"/>
          <p:cNvSpPr txBox="1"/>
          <p:nvPr>
            <p:ph type="title"/>
          </p:nvPr>
        </p:nvSpPr>
        <p:spPr>
          <a:xfrm>
            <a:off x="390606" y="2953542"/>
            <a:ext cx="82296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0404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7"/>
          <p:cNvCxnSpPr/>
          <p:nvPr/>
        </p:nvCxnSpPr>
        <p:spPr>
          <a:xfrm>
            <a:off x="0" y="653853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7"/>
          <p:cNvSpPr/>
          <p:nvPr/>
        </p:nvSpPr>
        <p:spPr>
          <a:xfrm>
            <a:off x="-5872" y="6410337"/>
            <a:ext cx="9155700" cy="4578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7"/>
          <p:cNvSpPr/>
          <p:nvPr/>
        </p:nvSpPr>
        <p:spPr>
          <a:xfrm>
            <a:off x="533400" y="6531609"/>
            <a:ext cx="27876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grpSp>
        <p:nvGrpSpPr>
          <p:cNvPr id="27" name="Google Shape;27;p7"/>
          <p:cNvGrpSpPr/>
          <p:nvPr/>
        </p:nvGrpSpPr>
        <p:grpSpPr>
          <a:xfrm>
            <a:off x="5232358" y="6411720"/>
            <a:ext cx="3917511" cy="486922"/>
            <a:chOff x="0" y="-1"/>
            <a:chExt cx="3917511" cy="486922"/>
          </a:xfrm>
        </p:grpSpPr>
        <p:pic>
          <p:nvPicPr>
            <p:cNvPr descr="Content Placeholder 8" id="28" name="Google Shape;28;p7"/>
            <p:cNvPicPr preferRelativeResize="0"/>
            <p:nvPr/>
          </p:nvPicPr>
          <p:blipFill rotWithShape="1">
            <a:blip r:embed="rId1">
              <a:alphaModFix/>
            </a:blip>
            <a:srcRect b="0" l="39448" r="0" t="0"/>
            <a:stretch/>
          </p:blipFill>
          <p:spPr>
            <a:xfrm>
              <a:off x="402618" y="-1"/>
              <a:ext cx="3514893" cy="486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ntent Placeholder 8" id="29" name="Google Shape;29;p7"/>
            <p:cNvPicPr preferRelativeResize="0"/>
            <p:nvPr/>
          </p:nvPicPr>
          <p:blipFill rotWithShape="1">
            <a:blip r:embed="rId1">
              <a:alphaModFix/>
            </a:blip>
            <a:srcRect b="0" l="0" r="92756" t="0"/>
            <a:stretch/>
          </p:blipFill>
          <p:spPr>
            <a:xfrm>
              <a:off x="0" y="-1"/>
              <a:ext cx="420451" cy="4869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7"/>
          <p:cNvSpPr txBox="1"/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5103812" y="2438400"/>
            <a:ext cx="35814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810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6329180" y="6247131"/>
            <a:ext cx="2241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  <p:sldLayoutId id="2147483654" r:id="rId3"/>
    <p:sldLayoutId id="2147483655" r:id="rId4"/>
    <p:sldLayoutId id="2147483656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hyperlink" Target="https://www.youtube.com/watch?v=kMBinXTCrXI&amp;list=PLgJ8UgkiorCnMLsUevoQRxH8t9bt7ne14&amp;index=2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w.bootcampcontent.com/GW-Coding-Boot-Camp/GWAR201810FSF3/tree/master/01-Week/Homework/Instructions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image" Target="../media/image1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w.bootcampcontent.com/GW-Coding-Boot-Camp/GWAR201810FSF3/tree/master/01-Week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0.png"/><Relationship Id="rId4" Type="http://schemas.openxmlformats.org/officeDocument/2006/relationships/hyperlink" Target="https://css-tricks.com/all-about-floats/" TargetMode="External"/><Relationship Id="rId5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Relationship Id="rId4" Type="http://schemas.openxmlformats.org/officeDocument/2006/relationships/hyperlink" Target="https://youtu.be/0lpxKw6E90Y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youtu.be/sHfJn0jqBro" TargetMode="External"/><Relationship Id="rId4" Type="http://schemas.openxmlformats.org/officeDocument/2006/relationships/image" Target="../media/image5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://learn.shayhowe.com/html-css/positioning-content/" TargetMode="External"/><Relationship Id="rId4" Type="http://schemas.openxmlformats.org/officeDocument/2006/relationships/hyperlink" Target="http://learn.shayhowe.com/html-css/positioning-content/" TargetMode="External"/><Relationship Id="rId5" Type="http://schemas.openxmlformats.org/officeDocument/2006/relationships/image" Target="../media/image4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youtu.be/yWXgnQaWSW0" TargetMode="External"/><Relationship Id="rId4" Type="http://schemas.openxmlformats.org/officeDocument/2006/relationships/image" Target="../media/image5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1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2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6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Heroes of 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Critical Question</a:t>
            </a:r>
            <a:endParaRPr/>
          </a:p>
        </p:txBody>
      </p:sp>
      <p:sp>
        <p:nvSpPr>
          <p:cNvPr id="105" name="Google Shape;105;p2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1" lang="en-US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“CSS?”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/ CSS Definitions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(*yawn* unimportant)</a:t>
            </a:r>
            <a:endParaRPr/>
          </a:p>
        </p:txBody>
      </p:sp>
      <p:sp>
        <p:nvSpPr>
          <p:cNvPr id="111" name="Google Shape;111;p2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HTML: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Hypertext Markup Language – (Content)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CSS: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Cascading Style Sheets – (Appearance)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HTML/CSS are the “languages of the web.”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Together they define both the content and the aesthetics of a webpage – handling everything from the layouts, colors, fonts, and content placement. 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(JavaScript is the third – handling logic, animation, etc.)</a:t>
            </a:r>
            <a:endParaRPr/>
          </a:p>
        </p:txBody>
      </p:sp>
      <p:pic>
        <p:nvPicPr>
          <p:cNvPr descr="Picture 2" id="112" name="Google Shape;11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285" y="4631587"/>
            <a:ext cx="1873915" cy="1494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113" name="Google Shape;11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3200" y="4648200"/>
            <a:ext cx="2971800" cy="149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/ CSS Analogy</a:t>
            </a:r>
            <a:endParaRPr/>
          </a:p>
        </p:txBody>
      </p:sp>
      <p:sp>
        <p:nvSpPr>
          <p:cNvPr id="119" name="Google Shape;119;p23"/>
          <p:cNvSpPr txBox="1"/>
          <p:nvPr/>
        </p:nvSpPr>
        <p:spPr>
          <a:xfrm>
            <a:off x="457200" y="990600"/>
            <a:ext cx="4100946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Alone</a:t>
            </a:r>
            <a:endParaRPr/>
          </a:p>
          <a:p>
            <a:pPr indent="-257175" lvl="0" marL="257175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Like writing papers in “Notepad.” </a:t>
            </a:r>
            <a:endParaRPr/>
          </a:p>
          <a:p>
            <a:pPr indent="-142875" lvl="0" marL="257175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only write unformatted text. </a:t>
            </a:r>
            <a:endParaRPr/>
          </a:p>
        </p:txBody>
      </p:sp>
      <p:sp>
        <p:nvSpPr>
          <p:cNvPr id="120" name="Google Shape;120;p23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/ CSS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Like writing papers in Microsoft Word.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format text, page settings, alignment, etc. based on “highlighting” and menu options.</a:t>
            </a:r>
            <a:endParaRPr/>
          </a:p>
        </p:txBody>
      </p:sp>
      <p:pic>
        <p:nvPicPr>
          <p:cNvPr descr="Picture 2" id="121" name="Google Shape;12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827" y="4449762"/>
            <a:ext cx="1676401" cy="1676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122" name="Google Shape;12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4876" y="4602162"/>
            <a:ext cx="1475766" cy="1448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04798" y="-2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HTML Page</a:t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0097" y="925970"/>
            <a:ext cx="7363807" cy="5006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HTML Page - Result</a:t>
            </a:r>
            <a:endParaRPr/>
          </a:p>
        </p:txBody>
      </p:sp>
      <p:pic>
        <p:nvPicPr>
          <p:cNvPr descr="Picture 3" id="134" name="Google Shape;13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637" y="838200"/>
            <a:ext cx="7324726" cy="53911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04798" y="-2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CSS</a:t>
            </a:r>
            <a:endParaRPr/>
          </a:p>
        </p:txBody>
      </p:sp>
      <p:pic>
        <p:nvPicPr>
          <p:cNvPr descr="Picture 2" id="140" name="Google Shape;14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61998"/>
            <a:ext cx="4724400" cy="4953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141" name="Google Shape;14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6197" y="761998"/>
            <a:ext cx="4855104" cy="4953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CSS - Result</a:t>
            </a:r>
            <a:endParaRPr/>
          </a:p>
        </p:txBody>
      </p:sp>
      <p:pic>
        <p:nvPicPr>
          <p:cNvPr descr="Picture 2" id="147" name="Google Shape;14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762000"/>
            <a:ext cx="6781800" cy="558101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 Syntax</a:t>
            </a:r>
            <a:endParaRPr/>
          </a:p>
        </p:txBody>
      </p:sp>
      <p:sp>
        <p:nvSpPr>
          <p:cNvPr id="153" name="Google Shape;153;p28"/>
          <p:cNvSpPr txBox="1"/>
          <p:nvPr/>
        </p:nvSpPr>
        <p:spPr>
          <a:xfrm>
            <a:off x="457200" y="828114"/>
            <a:ext cx="8153400" cy="335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26313" lvl="0" marL="2263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0"/>
              <a:buFont typeface="Arial"/>
              <a:buChar char="•"/>
            </a:pPr>
            <a:r>
              <a:rPr b="0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 works by hooking onto </a:t>
            </a:r>
            <a:r>
              <a:rPr b="1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b="0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added into HTML using </a:t>
            </a:r>
            <a:r>
              <a:rPr b="1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classes</a:t>
            </a:r>
            <a:r>
              <a:rPr b="0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identifiers.</a:t>
            </a:r>
            <a:endParaRPr b="0" i="0" sz="2112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2201" lvl="0" marL="22631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12"/>
              <a:buFont typeface="Arial"/>
              <a:buNone/>
            </a:pPr>
            <a:r>
              <a:t/>
            </a:r>
            <a:endParaRPr b="0" i="0" sz="2112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6313" lvl="0" marL="22631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60"/>
              <a:buFont typeface="Arial"/>
              <a:buChar char="•"/>
            </a:pPr>
            <a:r>
              <a:rPr b="0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Classes use </a:t>
            </a:r>
            <a:r>
              <a:rPr b="1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.classname, </a:t>
            </a:r>
            <a:r>
              <a:rPr b="0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IDs use </a:t>
            </a:r>
            <a:r>
              <a:rPr b="1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#idname</a:t>
            </a:r>
            <a:r>
              <a:rPr b="0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elements use just their name.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2013" lvl="0" marL="22631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6313" lvl="0" marL="22631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60"/>
              <a:buFont typeface="Arial"/>
              <a:buChar char="•"/>
            </a:pPr>
            <a:r>
              <a:rPr b="0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hooked, we apply </a:t>
            </a:r>
            <a:r>
              <a:rPr b="1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styles </a:t>
            </a:r>
            <a:r>
              <a:rPr b="0" i="0" lang="en-US" sz="17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those HTML elements using CSS.</a:t>
            </a:r>
            <a:endParaRPr b="0" i="0" sz="2112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2201" lvl="0" marL="22631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12"/>
              <a:buFont typeface="Arial"/>
              <a:buNone/>
            </a:pPr>
            <a:r>
              <a:t/>
            </a:r>
            <a:endParaRPr b="0" i="0" sz="2112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12"/>
              <a:buFont typeface="Arial"/>
              <a:buNone/>
            </a:pPr>
            <a:r>
              <a:t/>
            </a:r>
            <a:endParaRPr b="0" i="0" sz="2112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12"/>
              <a:buFont typeface="Arial"/>
              <a:buNone/>
            </a:pPr>
            <a:r>
              <a:t/>
            </a:r>
            <a:endParaRPr b="0" i="0" sz="2112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" id="154" name="Google Shape;15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281" y="3365074"/>
            <a:ext cx="8409695" cy="2883326"/>
          </a:xfrm>
          <a:prstGeom prst="rect">
            <a:avLst/>
          </a:prstGeom>
          <a:noFill/>
          <a:ln cap="flat" cmpd="sng" w="9525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04798" y="-2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 Example</a:t>
            </a:r>
            <a:endParaRPr/>
          </a:p>
        </p:txBody>
      </p:sp>
      <p:sp>
        <p:nvSpPr>
          <p:cNvPr id="160" name="Google Shape;160;p29"/>
          <p:cNvSpPr/>
          <p:nvPr/>
        </p:nvSpPr>
        <p:spPr>
          <a:xfrm>
            <a:off x="457200" y="862014"/>
            <a:ext cx="8153400" cy="4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21170" lvl="0" marL="22117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below example the “Header” would be turned blue and MUCH larger because of the CSS.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862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incorporate an element’s class or ID to apply a CSS style to a particular part of the document. 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308" lvl="1" marL="479202" marR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–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 remember to include the necessary symbol before the CSS: “.” for class, “#” for ID.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(HTML): 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44043" lvl="1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&lt;p </a:t>
            </a:r>
            <a:r>
              <a:rPr b="1" i="0" lang="en-US" sz="18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class=“bigBlue”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&gt;Header&lt;/p&gt;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49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(CSS):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44043" lvl="1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.bigBlue 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44043" lvl="1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44043" lvl="1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font-size: 100px;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44043" lvl="1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color: blue;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44043" lvl="1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04798" y="-2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CSS Attributes</a:t>
            </a:r>
            <a:endParaRPr/>
          </a:p>
        </p:txBody>
      </p:sp>
      <p:sp>
        <p:nvSpPr>
          <p:cNvPr id="166" name="Google Shape;166;p30"/>
          <p:cNvSpPr/>
          <p:nvPr/>
        </p:nvSpPr>
        <p:spPr>
          <a:xfrm>
            <a:off x="457200" y="783751"/>
            <a:ext cx="8153400" cy="45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 / Color: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Sets color of text.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font-size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Sets size of the font.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font-style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Sets italics.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font-weight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Sets bold.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Alignment / Spacing: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padding (top/right/bottom/left):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Adds space between element and its own border.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3220" lvl="0" marL="22117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margin (top/right/bottom/left):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Adds space between element and surrounding elements.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3220" lvl="0" marL="22117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float: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Forces elements to the sides, centers, or tops.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Background: 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background-color: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sets background color.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background-image: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sets background image.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3220" lvl="0" marL="22117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Admin Work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04798" y="-2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 DEMO</a:t>
            </a:r>
            <a:endParaRPr/>
          </a:p>
        </p:txBody>
      </p:sp>
      <p:sp>
        <p:nvSpPr>
          <p:cNvPr id="172" name="Google Shape;172;p31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(quickexample_internalcss.html | 2-BasicCSS)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04798" y="-2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</a:t>
            </a:r>
            <a:endParaRPr/>
          </a:p>
        </p:txBody>
      </p:sp>
      <p:sp>
        <p:nvSpPr>
          <p:cNvPr id="178" name="Google Shape;178;p32"/>
          <p:cNvSpPr/>
          <p:nvPr/>
        </p:nvSpPr>
        <p:spPr>
          <a:xfrm>
            <a:off x="-11742" y="689615"/>
            <a:ext cx="9155700" cy="5626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32"/>
          <p:cNvSpPr/>
          <p:nvPr/>
        </p:nvSpPr>
        <p:spPr>
          <a:xfrm>
            <a:off x="304800" y="914399"/>
            <a:ext cx="86868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activity, you’ll upgrade your previous HTML bio-page using CSS style rules. Once you’re done, commit and push up your changes to GitHub.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We’ll send you additional instructions via Slack.</a:t>
            </a:r>
            <a:endParaRPr/>
          </a:p>
        </p:txBody>
      </p:sp>
      <p:sp>
        <p:nvSpPr>
          <p:cNvPr id="180" name="Google Shape;180;p32"/>
          <p:cNvSpPr/>
          <p:nvPr/>
        </p:nvSpPr>
        <p:spPr>
          <a:xfrm>
            <a:off x="2590800" y="124823"/>
            <a:ext cx="64008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3-HTML_CSS_Layout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min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04798" y="-2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</a:t>
            </a:r>
            <a:endParaRPr/>
          </a:p>
        </p:txBody>
      </p:sp>
      <p:pic>
        <p:nvPicPr>
          <p:cNvPr descr="Picture 5" id="186" name="Google Shape;18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914400"/>
            <a:ext cx="8455742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04798" y="-2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Walkthrough!!</a:t>
            </a:r>
            <a:endParaRPr/>
          </a:p>
        </p:txBody>
      </p:sp>
      <p:pic>
        <p:nvPicPr>
          <p:cNvPr descr="Picture 2" id="192" name="Google Shape;19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838200"/>
            <a:ext cx="8229600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4"/>
          <p:cNvSpPr/>
          <p:nvPr/>
        </p:nvSpPr>
        <p:spPr>
          <a:xfrm>
            <a:off x="457200" y="5638799"/>
            <a:ext cx="82296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https://www.youtube.com/watch?v=kMBinXTCrXI&amp;list=PLgJ8UgkiorCnMLsUevoQRxH8t9bt7ne14&amp;index=2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304798" y="-2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Still a Bit Confused?</a:t>
            </a:r>
            <a:endParaRPr/>
          </a:p>
        </p:txBody>
      </p:sp>
      <p:sp>
        <p:nvSpPr>
          <p:cNvPr id="199" name="Google Shape;199;p35"/>
          <p:cNvSpPr/>
          <p:nvPr/>
        </p:nvSpPr>
        <p:spPr>
          <a:xfrm>
            <a:off x="381000" y="914400"/>
            <a:ext cx="8001000" cy="48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Remember! We’ve got video guides for key activities like that last one.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you feel like you are EVER falling behind, use those online walkthroughs to help catch back up. They are made to be easy to understand.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Still having trouble? Shoot your instructor or one of your TAs a message!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are here to help you out in whatever way we can! </a:t>
            </a:r>
            <a:endParaRPr/>
          </a:p>
        </p:txBody>
      </p:sp>
      <p:pic>
        <p:nvPicPr>
          <p:cNvPr descr="kMBinXTCrXI" id="200" name="Google Shape;20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160020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Critical Question</a:t>
            </a:r>
            <a:endParaRPr/>
          </a:p>
        </p:txBody>
      </p:sp>
      <p:sp>
        <p:nvSpPr>
          <p:cNvPr id="206" name="Google Shape;206;p36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96"/>
              <a:buFont typeface="Arial"/>
              <a:buNone/>
            </a:pPr>
            <a:r>
              <a:rPr b="1" i="1" lang="en-US" sz="36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we style HTML…</a:t>
            </a:r>
            <a:endParaRPr b="0" i="0" sz="202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24"/>
              <a:buFont typeface="Arial"/>
              <a:buNone/>
            </a:pPr>
            <a:r>
              <a:t/>
            </a:r>
            <a:endParaRPr b="0" i="0" sz="202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96"/>
              <a:buFont typeface="Arial"/>
              <a:buNone/>
            </a:pPr>
            <a:r>
              <a:rPr b="1" i="1" lang="en-US" sz="36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36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Elements?</a:t>
            </a:r>
            <a:endParaRPr b="0" i="0" sz="202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24"/>
              <a:buFont typeface="Arial"/>
              <a:buNone/>
            </a:pPr>
            <a:r>
              <a:t/>
            </a:r>
            <a:endParaRPr b="0" i="0" sz="202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96"/>
              <a:buFont typeface="Arial"/>
              <a:buNone/>
            </a:pPr>
            <a:r>
              <a:rPr b="0" i="1" lang="en-US" sz="36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Classes?</a:t>
            </a:r>
            <a:endParaRPr b="0" i="0" sz="202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24"/>
              <a:buFont typeface="Arial"/>
              <a:buNone/>
            </a:pPr>
            <a:r>
              <a:t/>
            </a:r>
            <a:endParaRPr b="0" i="0" sz="202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96"/>
              <a:buFont typeface="Arial"/>
              <a:buNone/>
            </a:pPr>
            <a:r>
              <a:rPr b="0" i="1" lang="en-US" sz="36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IDs?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endParaRPr/>
          </a:p>
        </p:txBody>
      </p:sp>
      <p:sp>
        <p:nvSpPr>
          <p:cNvPr id="212" name="Google Shape;212;p37"/>
          <p:cNvSpPr txBox="1"/>
          <p:nvPr/>
        </p:nvSpPr>
        <p:spPr>
          <a:xfrm>
            <a:off x="3648169" y="690339"/>
            <a:ext cx="4869357" cy="4625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Applies to all &lt;p&gt; elements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rPr>
              <a:t>p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rPr>
              <a:t>    background-color: blue;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Applies to all elements with class=“classItem"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.classItem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    background-color: orange;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Applies to all elements with id=“idItem"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#idItem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    background-color: green;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  <p:sp>
        <p:nvSpPr>
          <p:cNvPr id="213" name="Google Shape;213;p37"/>
          <p:cNvSpPr txBox="1"/>
          <p:nvPr/>
        </p:nvSpPr>
        <p:spPr>
          <a:xfrm>
            <a:off x="311253" y="1225524"/>
            <a:ext cx="2207405" cy="631191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 scaled="0"/>
          </a:gradFill>
          <a:ln cap="flat" cmpd="sng" w="952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Element name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(p, a, div, span, etc)</a:t>
            </a:r>
            <a:endParaRPr/>
          </a:p>
        </p:txBody>
      </p:sp>
      <p:sp>
        <p:nvSpPr>
          <p:cNvPr id="214" name="Google Shape;214;p37"/>
          <p:cNvSpPr txBox="1"/>
          <p:nvPr/>
        </p:nvSpPr>
        <p:spPr>
          <a:xfrm>
            <a:off x="144431" y="2779488"/>
            <a:ext cx="3166218" cy="637541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AD5B2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Period (.) + variable name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(.myDiv, .phoneNumber, etc.)</a:t>
            </a:r>
            <a:endParaRPr/>
          </a:p>
        </p:txBody>
      </p:sp>
      <p:sp>
        <p:nvSpPr>
          <p:cNvPr id="215" name="Google Shape;215;p37"/>
          <p:cNvSpPr txBox="1"/>
          <p:nvPr/>
        </p:nvSpPr>
        <p:spPr>
          <a:xfrm>
            <a:off x="162682" y="4269953"/>
            <a:ext cx="2734703" cy="631191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63500" rotWithShape="0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Hash (#) + variable name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(#myDiv, #phoneNumber)</a:t>
            </a:r>
            <a:endParaRPr/>
          </a:p>
        </p:txBody>
      </p:sp>
      <p:cxnSp>
        <p:nvCxnSpPr>
          <p:cNvPr id="216" name="Google Shape;216;p37"/>
          <p:cNvCxnSpPr/>
          <p:nvPr/>
        </p:nvCxnSpPr>
        <p:spPr>
          <a:xfrm>
            <a:off x="3000861" y="4603671"/>
            <a:ext cx="547007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17" name="Google Shape;217;p37"/>
          <p:cNvCxnSpPr/>
          <p:nvPr/>
        </p:nvCxnSpPr>
        <p:spPr>
          <a:xfrm>
            <a:off x="3294507" y="3041579"/>
            <a:ext cx="363094" cy="1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18" name="Google Shape;218;p37"/>
          <p:cNvSpPr txBox="1"/>
          <p:nvPr/>
        </p:nvSpPr>
        <p:spPr>
          <a:xfrm>
            <a:off x="264282" y="769350"/>
            <a:ext cx="1842193" cy="358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Element selector</a:t>
            </a:r>
            <a:endParaRPr/>
          </a:p>
        </p:txBody>
      </p:sp>
      <p:sp>
        <p:nvSpPr>
          <p:cNvPr id="219" name="Google Shape;219;p37"/>
          <p:cNvSpPr txBox="1"/>
          <p:nvPr/>
        </p:nvSpPr>
        <p:spPr>
          <a:xfrm>
            <a:off x="302382" y="2325696"/>
            <a:ext cx="1524408" cy="358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Class Selector</a:t>
            </a:r>
            <a:endParaRPr/>
          </a:p>
        </p:txBody>
      </p:sp>
      <p:sp>
        <p:nvSpPr>
          <p:cNvPr id="220" name="Google Shape;220;p37"/>
          <p:cNvSpPr txBox="1"/>
          <p:nvPr/>
        </p:nvSpPr>
        <p:spPr>
          <a:xfrm>
            <a:off x="315082" y="3821430"/>
            <a:ext cx="1218901" cy="358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 Selector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 Selectors</a:t>
            </a:r>
            <a:endParaRPr/>
          </a:p>
        </p:txBody>
      </p:sp>
      <p:sp>
        <p:nvSpPr>
          <p:cNvPr id="226" name="Google Shape;226;p38"/>
          <p:cNvSpPr txBox="1"/>
          <p:nvPr/>
        </p:nvSpPr>
        <p:spPr>
          <a:xfrm>
            <a:off x="638269" y="1046480"/>
            <a:ext cx="2480393" cy="2326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background-color: blue;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.classItem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background-color: orange;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#idItem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background-color: green;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/>
          </a:p>
        </p:txBody>
      </p:sp>
      <p:sp>
        <p:nvSpPr>
          <p:cNvPr id="227" name="Google Shape;227;p38"/>
          <p:cNvSpPr txBox="1"/>
          <p:nvPr/>
        </p:nvSpPr>
        <p:spPr>
          <a:xfrm>
            <a:off x="4405617" y="932180"/>
            <a:ext cx="4488953" cy="2758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&lt;p&gt;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A paragraph with a blue background.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&lt;/p&gt;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&lt;div class=“classItem"&gt;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A div with an orange background.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&lt;/div&gt;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&lt;div id=“idItem"&gt;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A div with a green background.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&lt;/div&gt;</a:t>
            </a:r>
            <a:endParaRPr/>
          </a:p>
        </p:txBody>
      </p:sp>
      <p:sp>
        <p:nvSpPr>
          <p:cNvPr id="228" name="Google Shape;228;p38"/>
          <p:cNvSpPr txBox="1"/>
          <p:nvPr/>
        </p:nvSpPr>
        <p:spPr>
          <a:xfrm>
            <a:off x="3604382" y="1732279"/>
            <a:ext cx="583666" cy="1158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Calibri"/>
              <a:buNone/>
            </a:pPr>
            <a:r>
              <a:rPr b="0" i="0" lang="en-US" sz="7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pic>
        <p:nvPicPr>
          <p:cNvPr descr="cssSelector.png" id="229" name="Google Shape;2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464" y="3948308"/>
            <a:ext cx="7315201" cy="198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Lingering Questions</a:t>
            </a:r>
            <a:endParaRPr/>
          </a:p>
        </p:txBody>
      </p:sp>
      <p:sp>
        <p:nvSpPr>
          <p:cNvPr id="235" name="Google Shape;235;p39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1" lang="en-US" sz="5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 so far?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Relative File Paths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Homework Assignment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304799" y="762000"/>
            <a:ext cx="8740776" cy="42041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Also, at this point everyone should have access to the class repository in GitHub</a:t>
            </a:r>
            <a:r>
              <a:rPr b="1" lang="en-US" sz="2200"/>
              <a:t> where the homework instructions are located:</a:t>
            </a:r>
            <a:b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u="sng">
                <a:solidFill>
                  <a:schemeClr val="hlink"/>
                </a:solidFill>
                <a:hlinkClick r:id="rId3"/>
              </a:rPr>
              <a:t>https://gw.bootcampcontent.com/GW-Coding-Boot-Camp/GWAR201810FSF3/tree/master/01-Week/Homework/Instructions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Homework Assignment #1 is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Due: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b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en-US" sz="2200" u="sng"/>
              <a:t>Saturday</a:t>
            </a:r>
            <a:r>
              <a:rPr b="1" i="0" lang="en-US" sz="2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200" u="sng"/>
              <a:t>10/27/18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Relative File Paths</a:t>
            </a:r>
            <a:endParaRPr/>
          </a:p>
        </p:txBody>
      </p:sp>
      <p:pic>
        <p:nvPicPr>
          <p:cNvPr descr="Picture 3" id="246" name="Google Shape;24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" y="838200"/>
            <a:ext cx="9128760" cy="448359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1"/>
          <p:cNvSpPr txBox="1"/>
          <p:nvPr/>
        </p:nvSpPr>
        <p:spPr>
          <a:xfrm>
            <a:off x="457200" y="5522538"/>
            <a:ext cx="8153400" cy="725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Relative file paths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 us with other files in our working directory. In this case, style.css is in the same folder as our html document.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 Demo</a:t>
            </a:r>
            <a:endParaRPr/>
          </a:p>
        </p:txBody>
      </p:sp>
      <p:sp>
        <p:nvSpPr>
          <p:cNvPr id="253" name="Google Shape;253;p42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(RelativePaths_DEMO | 1-RelativePaths)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Absolutely No Absolute Paths</a:t>
            </a:r>
            <a:endParaRPr/>
          </a:p>
        </p:txBody>
      </p:sp>
      <p:pic>
        <p:nvPicPr>
          <p:cNvPr descr="Picture 5" id="259" name="Google Shape;25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30" y="1447800"/>
            <a:ext cx="9123745" cy="104870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3"/>
          <p:cNvSpPr txBox="1"/>
          <p:nvPr/>
        </p:nvSpPr>
        <p:spPr>
          <a:xfrm>
            <a:off x="29900" y="2805111"/>
            <a:ext cx="4748516" cy="33670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ALWAYS USE RELATIVE FILE PATHS.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deploy your sites without them,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of your links will fail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4312" lvl="1" marL="55721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same will happen if you move your project from one folder to another. </a:t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0962" lvl="1" marL="55721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Remember, there is no such thing as a “C:” drive on the internet. </a:t>
            </a:r>
            <a:endParaRPr/>
          </a:p>
        </p:txBody>
      </p:sp>
      <p:pic>
        <p:nvPicPr>
          <p:cNvPr descr="Picture 2" id="261" name="Google Shape;26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0814" y="2667000"/>
            <a:ext cx="3945456" cy="339309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3"/>
          <p:cNvSpPr txBox="1"/>
          <p:nvPr/>
        </p:nvSpPr>
        <p:spPr>
          <a:xfrm>
            <a:off x="29900" y="816767"/>
            <a:ext cx="4748516" cy="631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VERY </a:t>
            </a:r>
            <a:r>
              <a:rPr b="1" i="0" lang="en-US" sz="3700" u="sng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VERY</a:t>
            </a:r>
            <a:r>
              <a:rPr b="1" i="0" lang="en-US" sz="37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BAD</a:t>
            </a:r>
            <a:endParaRPr/>
          </a:p>
        </p:txBody>
      </p:sp>
      <p:cxnSp>
        <p:nvCxnSpPr>
          <p:cNvPr id="263" name="Google Shape;263;p43"/>
          <p:cNvCxnSpPr/>
          <p:nvPr/>
        </p:nvCxnSpPr>
        <p:spPr>
          <a:xfrm>
            <a:off x="3962399" y="1132283"/>
            <a:ext cx="1600201" cy="620318"/>
          </a:xfrm>
          <a:prstGeom prst="straightConnector1">
            <a:avLst/>
          </a:prstGeom>
          <a:noFill/>
          <a:ln cap="flat" cmpd="sng" w="73025">
            <a:solidFill>
              <a:srgbClr val="FF0000"/>
            </a:solidFill>
            <a:prstDash val="solid"/>
            <a:miter lim="8000"/>
            <a:headEnd len="sm" w="sm" type="none"/>
            <a:tailEnd len="med" w="med" type="triangle"/>
          </a:ln>
        </p:spPr>
      </p:cxnSp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44"/>
          <p:cNvSpPr txBox="1"/>
          <p:nvPr/>
        </p:nvSpPr>
        <p:spPr>
          <a:xfrm>
            <a:off x="304800" y="914399"/>
            <a:ext cx="8686800" cy="363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Unzip the folder sent to you via Slack.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Edit the HTML files in all of the “RelativePaths” folders. You need to write relative paths that link the HTML documents with CSS stylesheets.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Tip: Check out the “RelativePaths_WorkingExample” folder. </a:t>
            </a:r>
            <a:endParaRPr/>
          </a:p>
        </p:txBody>
      </p:sp>
      <p:sp>
        <p:nvSpPr>
          <p:cNvPr id="270" name="Google Shape;270;p4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271" name="Google Shape;271;p44"/>
          <p:cNvSpPr txBox="1"/>
          <p:nvPr/>
        </p:nvSpPr>
        <p:spPr>
          <a:xfrm>
            <a:off x="2971800" y="124824"/>
            <a:ext cx="6019800" cy="35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1-RelativePaths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min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Box Model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Boxes Upon Boxes</a:t>
            </a:r>
            <a:endParaRPr/>
          </a:p>
        </p:txBody>
      </p:sp>
      <p:pic>
        <p:nvPicPr>
          <p:cNvPr descr="Content Placeholder 2" id="282" name="Google Shape;28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762000"/>
            <a:ext cx="7000179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6"/>
          <p:cNvSpPr txBox="1"/>
          <p:nvPr/>
        </p:nvSpPr>
        <p:spPr>
          <a:xfrm>
            <a:off x="76200" y="4648200"/>
            <a:ext cx="9067800" cy="1543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CSS, every element rests within a series of boxes.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box has customizable space properties: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margin, border, and padding.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Typical spacing value: 20px 10px 10px 20px (top, right, bottom, left)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7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pic>
        <p:nvPicPr>
          <p:cNvPr descr="Content Placeholder 2" id="290" name="Google Shape;29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8" y="990600"/>
            <a:ext cx="8229601" cy="426663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7"/>
          <p:cNvSpPr txBox="1"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Suggested Time: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min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298" name="Google Shape;298;p48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Width: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474 px (no margin), 554 px (with margin)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Height: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539 px (no margin), 569 px (with margin)</a:t>
            </a:r>
            <a:endParaRPr/>
          </a:p>
        </p:txBody>
      </p:sp>
      <p:pic>
        <p:nvPicPr>
          <p:cNvPr descr="Content Placeholder 2" id="299" name="Google Shape;29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8" y="990600"/>
            <a:ext cx="8229601" cy="4266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49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pic>
        <p:nvPicPr>
          <p:cNvPr descr="Picture 1" id="306" name="Google Shape;306;p49"/>
          <p:cNvPicPr preferRelativeResize="0"/>
          <p:nvPr/>
        </p:nvPicPr>
        <p:blipFill rotWithShape="1">
          <a:blip r:embed="rId3">
            <a:alphaModFix/>
          </a:blip>
          <a:srcRect b="2469" l="5469" r="4290" t="6301"/>
          <a:stretch/>
        </p:blipFill>
        <p:spPr>
          <a:xfrm>
            <a:off x="1828800" y="787983"/>
            <a:ext cx="5562601" cy="438265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9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Width: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474 px (no margin), 554 px (with margin)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Height: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539 px (no margin), 569 px (with margin)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 Be Floatin’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Homework Assignment</a:t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304799" y="761998"/>
            <a:ext cx="8740776" cy="45567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Really, work hard on this assignment!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assignment introduces you to fundamental concepts that we’ll be building the entire course-long.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Review In Class Material, </a:t>
            </a:r>
            <a:r>
              <a:rPr b="1" i="1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especially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Exercises:</a:t>
            </a:r>
            <a:b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u="sng">
                <a:solidFill>
                  <a:schemeClr val="hlink"/>
                </a:solidFill>
                <a:hlinkClick r:id="rId3"/>
              </a:rPr>
              <a:t>https://gw.bootcampcontent.com/GW-Coding-Boot-Camp/GWAR201810FSF3/tree/master/01-Week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 with your peers!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It’s much better than screaming at your computer alone.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Ask Questions on Slack!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peers, TAs, and Instructors are all here to help when they can.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a Facebook Break…</a:t>
            </a:r>
            <a:endParaRPr/>
          </a:p>
        </p:txBody>
      </p:sp>
      <p:sp>
        <p:nvSpPr>
          <p:cNvPr id="318" name="Google Shape;318;p51"/>
          <p:cNvSpPr txBox="1"/>
          <p:nvPr/>
        </p:nvSpPr>
        <p:spPr>
          <a:xfrm>
            <a:off x="-5871" y="783752"/>
            <a:ext cx="9149872" cy="70495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Warning!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next topics are fairly “tricky”…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VERY IMPORTANT.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to channel that inner genius.</a:t>
            </a: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1" id="319" name="Google Shape;31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2057400"/>
            <a:ext cx="6430027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Concept of “Flow”</a:t>
            </a:r>
            <a:endParaRPr/>
          </a:p>
        </p:txBody>
      </p:sp>
      <p:pic>
        <p:nvPicPr>
          <p:cNvPr descr="Picture 2" id="325" name="Google Shape;32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726345"/>
            <a:ext cx="7386508" cy="369325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2"/>
          <p:cNvSpPr txBox="1"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default, every HTML element displayed in the browser is governed by a concept called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means that HTML elements force their adjacent elements to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 around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them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 Analogy to MS Word</a:t>
            </a:r>
            <a:endParaRPr/>
          </a:p>
        </p:txBody>
      </p:sp>
      <p:sp>
        <p:nvSpPr>
          <p:cNvPr id="332" name="Google Shape;332;p53"/>
          <p:cNvSpPr txBox="1"/>
          <p:nvPr/>
        </p:nvSpPr>
        <p:spPr>
          <a:xfrm>
            <a:off x="5715000" y="1118620"/>
            <a:ext cx="3200400" cy="39461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concept of “flow” is very similar to the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wrap-text options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may be familiar with in Microsoft Word.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 as in MS Word, you can have images in-line with text, on-top of text, etc.</a:t>
            </a:r>
            <a:endParaRPr/>
          </a:p>
        </p:txBody>
      </p:sp>
      <p:pic>
        <p:nvPicPr>
          <p:cNvPr descr="Picture 2" id="333" name="Google Shape;33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475" y="1118619"/>
            <a:ext cx="5124450" cy="4638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 Elements </a:t>
            </a:r>
            <a:endParaRPr/>
          </a:p>
        </p:txBody>
      </p:sp>
      <p:sp>
        <p:nvSpPr>
          <p:cNvPr id="339" name="Google Shape;339;p54"/>
          <p:cNvSpPr txBox="1"/>
          <p:nvPr/>
        </p:nvSpPr>
        <p:spPr>
          <a:xfrm>
            <a:off x="304799" y="4419600"/>
            <a:ext cx="8610601" cy="17691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default, web clients render many HTML elements as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 elements.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Paragraphs, headers, divs and more receive this treatment.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28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block element will take up an entire line of space—unless you intervene with CSS properties.</a:t>
            </a:r>
            <a:endParaRPr/>
          </a:p>
        </p:txBody>
      </p:sp>
      <p:pic>
        <p:nvPicPr>
          <p:cNvPr descr="Picture 4" id="340" name="Google Shape;340;p54"/>
          <p:cNvPicPr preferRelativeResize="0"/>
          <p:nvPr/>
        </p:nvPicPr>
        <p:blipFill rotWithShape="1">
          <a:blip r:embed="rId3">
            <a:alphaModFix/>
          </a:blip>
          <a:srcRect b="0" l="0" r="48628" t="0"/>
          <a:stretch/>
        </p:blipFill>
        <p:spPr>
          <a:xfrm>
            <a:off x="304800" y="703120"/>
            <a:ext cx="3810000" cy="3756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5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 Elements vs. Inline Elements </a:t>
            </a:r>
            <a:endParaRPr/>
          </a:p>
        </p:txBody>
      </p:sp>
      <p:sp>
        <p:nvSpPr>
          <p:cNvPr id="346" name="Google Shape;346;p55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 contrast the block elements with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inline elements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using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 CSS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properties, we can command our website to display multiple HTML elements adjacently. </a:t>
            </a:r>
            <a:endParaRPr/>
          </a:p>
        </p:txBody>
      </p:sp>
      <p:pic>
        <p:nvPicPr>
          <p:cNvPr descr="Picture 4" id="347" name="Google Shape;34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74" y="703120"/>
            <a:ext cx="7416420" cy="3756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Floating</a:t>
            </a:r>
            <a:endParaRPr/>
          </a:p>
        </p:txBody>
      </p:sp>
      <p:sp>
        <p:nvSpPr>
          <p:cNvPr id="353" name="Google Shape;353;p56"/>
          <p:cNvSpPr txBox="1"/>
          <p:nvPr/>
        </p:nvSpPr>
        <p:spPr>
          <a:xfrm>
            <a:off x="304799" y="4711856"/>
            <a:ext cx="8610601" cy="16347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transform these block elements into inline elements, we use a CSS property called 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float.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Floats are </a:t>
            </a:r>
            <a:r>
              <a:rPr b="1" i="0" lang="en-US" sz="2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necessary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building web layouts.</a:t>
            </a:r>
            <a:endParaRPr/>
          </a:p>
        </p:txBody>
      </p:sp>
      <p:pic>
        <p:nvPicPr>
          <p:cNvPr descr="Picture 4" id="354" name="Google Shape;354;p56"/>
          <p:cNvPicPr preferRelativeResize="0"/>
          <p:nvPr/>
        </p:nvPicPr>
        <p:blipFill rotWithShape="1">
          <a:blip r:embed="rId3">
            <a:alphaModFix/>
          </a:blip>
          <a:srcRect b="0" l="15921" r="19178" t="0"/>
          <a:stretch/>
        </p:blipFill>
        <p:spPr>
          <a:xfrm>
            <a:off x="-1" y="747991"/>
            <a:ext cx="5715001" cy="39002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3" id="355" name="Google Shape;355;p56"/>
          <p:cNvPicPr preferRelativeResize="0"/>
          <p:nvPr/>
        </p:nvPicPr>
        <p:blipFill rotWithShape="1">
          <a:blip r:embed="rId4">
            <a:alphaModFix/>
          </a:blip>
          <a:srcRect b="70232" l="0" r="0" t="0"/>
          <a:stretch/>
        </p:blipFill>
        <p:spPr>
          <a:xfrm>
            <a:off x="5867400" y="1239085"/>
            <a:ext cx="2896043" cy="6699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" id="356" name="Google Shape;356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7400" y="1905000"/>
            <a:ext cx="2896043" cy="224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Clearing the Float</a:t>
            </a:r>
            <a:endParaRPr/>
          </a:p>
        </p:txBody>
      </p:sp>
      <p:pic>
        <p:nvPicPr>
          <p:cNvPr descr="Picture 3" id="362" name="Google Shape;36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990600"/>
            <a:ext cx="8660619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7"/>
          <p:cNvSpPr txBox="1"/>
          <p:nvPr/>
        </p:nvSpPr>
        <p:spPr>
          <a:xfrm>
            <a:off x="304799" y="4711856"/>
            <a:ext cx="8610601" cy="12313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Floats often get in the way of our layouts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Sometimes we don’t want to give each element the “inline” treatment.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Clearfix Hack</a:t>
            </a:r>
            <a:endParaRPr/>
          </a:p>
        </p:txBody>
      </p:sp>
      <p:sp>
        <p:nvSpPr>
          <p:cNvPr id="369" name="Google Shape;369;p58"/>
          <p:cNvSpPr txBox="1"/>
          <p:nvPr/>
        </p:nvSpPr>
        <p:spPr>
          <a:xfrm>
            <a:off x="304799" y="5094928"/>
            <a:ext cx="8610601" cy="8341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Sometimes when elements don’t match up in size, we get situations like the above… </a:t>
            </a:r>
            <a:endParaRPr/>
          </a:p>
        </p:txBody>
      </p:sp>
      <p:pic>
        <p:nvPicPr>
          <p:cNvPr descr="Picture 8" id="370" name="Google Shape;37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413" y="732749"/>
            <a:ext cx="8450610" cy="41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9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Clearfix Hack</a:t>
            </a:r>
            <a:endParaRPr/>
          </a:p>
        </p:txBody>
      </p:sp>
      <p:sp>
        <p:nvSpPr>
          <p:cNvPr id="376" name="Google Shape;376;p59"/>
          <p:cNvSpPr txBox="1"/>
          <p:nvPr/>
        </p:nvSpPr>
        <p:spPr>
          <a:xfrm>
            <a:off x="420310" y="4824607"/>
            <a:ext cx="8190290" cy="5039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get around this by using “the clearfix hack.” </a:t>
            </a:r>
            <a:endParaRPr/>
          </a:p>
        </p:txBody>
      </p:sp>
      <p:pic>
        <p:nvPicPr>
          <p:cNvPr descr="Picture 8" id="377" name="Google Shape;37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802223"/>
            <a:ext cx="8374137" cy="4044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Clearfix Hack</a:t>
            </a:r>
            <a:endParaRPr/>
          </a:p>
        </p:txBody>
      </p:sp>
      <p:sp>
        <p:nvSpPr>
          <p:cNvPr id="383" name="Google Shape;383;p60"/>
          <p:cNvSpPr txBox="1"/>
          <p:nvPr/>
        </p:nvSpPr>
        <p:spPr>
          <a:xfrm>
            <a:off x="152398" y="3733800"/>
            <a:ext cx="8610601" cy="18834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::after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what we call a pseudo-element. We use it to style specific parts of an element.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will add an HTML element, hidden from view, after the content of the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“.clearfix”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element. This clears the float. </a:t>
            </a:r>
            <a:endParaRPr/>
          </a:p>
        </p:txBody>
      </p:sp>
      <p:pic>
        <p:nvPicPr>
          <p:cNvPr descr="Picture 1" id="384" name="Google Shape;38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8648" y="953360"/>
            <a:ext cx="3771901" cy="236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Important of All….</a:t>
            </a:r>
            <a:endParaRPr/>
          </a:p>
        </p:txBody>
      </p:sp>
      <p:sp>
        <p:nvSpPr>
          <p:cNvPr id="74" name="Google Shape;74;p16"/>
          <p:cNvSpPr txBox="1"/>
          <p:nvPr/>
        </p:nvSpPr>
        <p:spPr>
          <a:xfrm>
            <a:off x="304799" y="5715000"/>
            <a:ext cx="8740776" cy="5039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 Submit SOMETHING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(even if it seems pretty crummy)!</a:t>
            </a:r>
            <a:endParaRPr/>
          </a:p>
        </p:txBody>
      </p:sp>
      <p:pic>
        <p:nvPicPr>
          <p:cNvPr descr="Picture 2" id="75" name="Google Shape;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914400"/>
            <a:ext cx="6172200" cy="4604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1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 Demo!</a:t>
            </a:r>
            <a:endParaRPr/>
          </a:p>
        </p:txBody>
      </p:sp>
      <p:cxnSp>
        <p:nvCxnSpPr>
          <p:cNvPr id="390" name="Google Shape;390;p61"/>
          <p:cNvCxnSpPr/>
          <p:nvPr/>
        </p:nvCxnSpPr>
        <p:spPr>
          <a:xfrm>
            <a:off x="0" y="653853"/>
            <a:ext cx="9144000" cy="1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1" id="391" name="Google Shape;39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838200"/>
            <a:ext cx="5402504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 Demo!</a:t>
            </a:r>
            <a:endParaRPr/>
          </a:p>
        </p:txBody>
      </p:sp>
      <p:cxnSp>
        <p:nvCxnSpPr>
          <p:cNvPr id="397" name="Google Shape;397;p62"/>
          <p:cNvCxnSpPr/>
          <p:nvPr/>
        </p:nvCxnSpPr>
        <p:spPr>
          <a:xfrm>
            <a:off x="0" y="653853"/>
            <a:ext cx="9144000" cy="1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2" id="398" name="Google Shape;39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747991"/>
            <a:ext cx="9134475" cy="350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3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 Demo</a:t>
            </a:r>
            <a:endParaRPr/>
          </a:p>
        </p:txBody>
      </p:sp>
      <p:sp>
        <p:nvSpPr>
          <p:cNvPr id="404" name="Google Shape;404;p63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(2-FloatExamples)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Fantastic Guide on Floats ****</a:t>
            </a:r>
            <a:endParaRPr/>
          </a:p>
        </p:txBody>
      </p:sp>
      <p:cxnSp>
        <p:nvCxnSpPr>
          <p:cNvPr id="410" name="Google Shape;410;p64"/>
          <p:cNvCxnSpPr/>
          <p:nvPr/>
        </p:nvCxnSpPr>
        <p:spPr>
          <a:xfrm>
            <a:off x="0" y="653853"/>
            <a:ext cx="9144000" cy="1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11" id="411" name="Google Shape;41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727" y="835761"/>
            <a:ext cx="5485673" cy="462589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2" name="Google Shape;412;p64"/>
          <p:cNvSpPr txBox="1"/>
          <p:nvPr/>
        </p:nvSpPr>
        <p:spPr>
          <a:xfrm>
            <a:off x="409303" y="5518075"/>
            <a:ext cx="8610601" cy="8341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all serious front-end developers (this is a </a:t>
            </a:r>
            <a:r>
              <a:rPr b="1" i="0" lang="en-US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necessary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read):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https://css-tricks.com/all-about-floats/</a:t>
            </a:r>
            <a:endParaRPr/>
          </a:p>
        </p:txBody>
      </p:sp>
      <p:pic>
        <p:nvPicPr>
          <p:cNvPr descr="Picture 13" id="413" name="Google Shape;413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766498"/>
            <a:ext cx="2867025" cy="7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5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65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activity, you’ll flex your newfound floating skills by creating a conceptual layout. Eyeball the design to your best ability.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your Slack for more instructions.</a:t>
            </a:r>
            <a:endParaRPr/>
          </a:p>
        </p:txBody>
      </p:sp>
      <p:sp>
        <p:nvSpPr>
          <p:cNvPr id="420" name="Google Shape;420;p6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421" name="Google Shape;421;p65"/>
          <p:cNvSpPr txBox="1"/>
          <p:nvPr/>
        </p:nvSpPr>
        <p:spPr>
          <a:xfrm>
            <a:off x="2438400" y="124824"/>
            <a:ext cx="6553200" cy="35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3-FloatLayout-Activity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 min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6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pic>
        <p:nvPicPr>
          <p:cNvPr descr="Picture 6" id="428" name="Google Shape;42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52500"/>
            <a:ext cx="91440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7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Good work!</a:t>
            </a:r>
            <a:endParaRPr/>
          </a:p>
        </p:txBody>
      </p:sp>
      <p:pic>
        <p:nvPicPr>
          <p:cNvPr descr="Picture 2" id="434" name="Google Shape;434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749" y="783752"/>
            <a:ext cx="4762501" cy="4762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7"/>
          <p:cNvSpPr txBox="1"/>
          <p:nvPr/>
        </p:nvSpPr>
        <p:spPr>
          <a:xfrm>
            <a:off x="2286000" y="5807176"/>
            <a:ext cx="4572000" cy="375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brain may rest now…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68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Walkthrough! (Highly, HIGHLY Recommend!!!)</a:t>
            </a:r>
            <a:endParaRPr/>
          </a:p>
        </p:txBody>
      </p:sp>
      <p:pic>
        <p:nvPicPr>
          <p:cNvPr descr="Picture 3" id="442" name="Google Shape;44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838200"/>
            <a:ext cx="8684274" cy="502538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68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Link: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https://youtu.be/0lpxKw6E90Y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9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BREAK!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0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CSS Positioning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Warning!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1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Position: Static (Default)</a:t>
            </a:r>
            <a:endParaRPr/>
          </a:p>
        </p:txBody>
      </p:sp>
      <p:pic>
        <p:nvPicPr>
          <p:cNvPr descr="Picture 3" id="459" name="Google Shape;45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914400"/>
            <a:ext cx="2286000" cy="530988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1"/>
          <p:cNvSpPr txBox="1"/>
          <p:nvPr/>
        </p:nvSpPr>
        <p:spPr>
          <a:xfrm>
            <a:off x="2819400" y="914400"/>
            <a:ext cx="61722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Four boxes placed statically (default)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Position: Relative</a:t>
            </a:r>
            <a:endParaRPr/>
          </a:p>
        </p:txBody>
      </p:sp>
      <p:sp>
        <p:nvSpPr>
          <p:cNvPr id="466" name="Google Shape;466;p72"/>
          <p:cNvSpPr txBox="1"/>
          <p:nvPr/>
        </p:nvSpPr>
        <p:spPr>
          <a:xfrm>
            <a:off x="3200400" y="914400"/>
            <a:ext cx="5791200" cy="11482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Switching the boxes to relative will nudge the boxes in relation to their “original” location.</a:t>
            </a:r>
            <a:endParaRPr/>
          </a:p>
        </p:txBody>
      </p:sp>
      <p:pic>
        <p:nvPicPr>
          <p:cNvPr descr="Picture 4" id="467" name="Google Shape;46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747990"/>
            <a:ext cx="2783310" cy="5652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5" id="468" name="Google Shape;468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3800" y="2155294"/>
            <a:ext cx="2773778" cy="4160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Position: Absolute</a:t>
            </a:r>
            <a:endParaRPr/>
          </a:p>
        </p:txBody>
      </p:sp>
      <p:sp>
        <p:nvSpPr>
          <p:cNvPr id="474" name="Google Shape;474;p73"/>
          <p:cNvSpPr txBox="1"/>
          <p:nvPr/>
        </p:nvSpPr>
        <p:spPr>
          <a:xfrm>
            <a:off x="914400" y="5791200"/>
            <a:ext cx="78486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Positioned relative to nearest positioned ancestor</a:t>
            </a:r>
            <a:endParaRPr/>
          </a:p>
        </p:txBody>
      </p:sp>
      <p:pic>
        <p:nvPicPr>
          <p:cNvPr descr="Picture 9" id="475" name="Google Shape;47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1800" y="980439"/>
            <a:ext cx="2231148" cy="44622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1" id="476" name="Google Shape;476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980438"/>
            <a:ext cx="6139077" cy="446229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 thruBlk="1"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4"/>
          <p:cNvSpPr txBox="1"/>
          <p:nvPr/>
        </p:nvSpPr>
        <p:spPr>
          <a:xfrm>
            <a:off x="457200" y="5791200"/>
            <a:ext cx="8686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Position with exact coordinates to the browser window</a:t>
            </a:r>
            <a:endParaRPr/>
          </a:p>
        </p:txBody>
      </p:sp>
      <p:sp>
        <p:nvSpPr>
          <p:cNvPr id="482" name="Google Shape;482;p7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Position: Fixed</a:t>
            </a:r>
            <a:endParaRPr/>
          </a:p>
        </p:txBody>
      </p:sp>
      <p:pic>
        <p:nvPicPr>
          <p:cNvPr descr="Picture 2" id="483" name="Google Shape;48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914400"/>
            <a:ext cx="5724448" cy="457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icture 6" id="484" name="Google Shape;484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7001" y="914400"/>
            <a:ext cx="2362201" cy="4585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Layering with Z-Index</a:t>
            </a:r>
            <a:endParaRPr/>
          </a:p>
        </p:txBody>
      </p:sp>
      <p:pic>
        <p:nvPicPr>
          <p:cNvPr descr="Picture 2" id="490" name="Google Shape;49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914400"/>
            <a:ext cx="8268507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75"/>
          <p:cNvSpPr txBox="1"/>
          <p:nvPr/>
        </p:nvSpPr>
        <p:spPr>
          <a:xfrm>
            <a:off x="363582" y="5331445"/>
            <a:ext cx="8686801" cy="792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Z-Index allows you to layer elements on top of each other when they’re positioned.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6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Hiding Things </a:t>
            </a:r>
            <a:endParaRPr/>
          </a:p>
        </p:txBody>
      </p:sp>
      <p:sp>
        <p:nvSpPr>
          <p:cNvPr id="497" name="Google Shape;497;p76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“Display: none” allows us to hide elements from view.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will become useful in later sections, when we’ll be hiding and revealing specific HTML elements of our choice.  </a:t>
            </a:r>
            <a:endParaRPr/>
          </a:p>
        </p:txBody>
      </p:sp>
      <p:pic>
        <p:nvPicPr>
          <p:cNvPr descr="Picture 4" id="498" name="Google Shape;49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" y="798418"/>
            <a:ext cx="2164080" cy="3393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7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 Demo</a:t>
            </a:r>
            <a:endParaRPr/>
          </a:p>
        </p:txBody>
      </p:sp>
      <p:sp>
        <p:nvSpPr>
          <p:cNvPr id="504" name="Google Shape;504;p77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(5-CSS_PositionedLayout)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8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7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Walkthrough!</a:t>
            </a:r>
            <a:endParaRPr/>
          </a:p>
        </p:txBody>
      </p:sp>
      <p:sp>
        <p:nvSpPr>
          <p:cNvPr id="511" name="Google Shape;511;p78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Link: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https://youtu.be/sHfJn0jqBro</a:t>
            </a:r>
            <a:endParaRPr/>
          </a:p>
        </p:txBody>
      </p:sp>
      <p:pic>
        <p:nvPicPr>
          <p:cNvPr descr="Picture 1" id="512" name="Google Shape;512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181" y="716623"/>
            <a:ext cx="8429041" cy="502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9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Great Resource</a:t>
            </a:r>
            <a:endParaRPr/>
          </a:p>
        </p:txBody>
      </p:sp>
      <p:sp>
        <p:nvSpPr>
          <p:cNvPr id="518" name="Google Shape;518;p79"/>
          <p:cNvSpPr txBox="1"/>
          <p:nvPr/>
        </p:nvSpPr>
        <p:spPr>
          <a:xfrm>
            <a:off x="409303" y="5348961"/>
            <a:ext cx="8610601" cy="14892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Another great read for front-end developers:</a:t>
            </a:r>
            <a:b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http://learn.shayhowe.com/html-css/positioning-content/</a:t>
            </a:r>
            <a:endParaRPr/>
          </a:p>
          <a:p>
            <a:pPr indent="-1428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</p:txBody>
      </p:sp>
      <p:pic>
        <p:nvPicPr>
          <p:cNvPr descr="Picture 4" id="519" name="Google Shape;519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825" y="820273"/>
            <a:ext cx="8536576" cy="3551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0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80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activity, you’ll flex your newfound positioning skills by creating another conceptual layout. Eyeball the design to your best ability.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 your Slack for additional instructions.</a:t>
            </a:r>
            <a:endParaRPr/>
          </a:p>
        </p:txBody>
      </p:sp>
      <p:sp>
        <p:nvSpPr>
          <p:cNvPr id="526" name="Google Shape;526;p8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527" name="Google Shape;527;p80"/>
          <p:cNvSpPr txBox="1"/>
          <p:nvPr/>
        </p:nvSpPr>
        <p:spPr>
          <a:xfrm>
            <a:off x="2286000" y="124824"/>
            <a:ext cx="6705600" cy="35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6-CSS_Positioned_Activity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 min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Brace Yourselves</a:t>
            </a:r>
            <a:endParaRPr/>
          </a:p>
        </p:txBody>
      </p:sp>
      <p:sp>
        <p:nvSpPr>
          <p:cNvPr id="86" name="Google Shape;86;p18"/>
          <p:cNvSpPr txBox="1"/>
          <p:nvPr/>
        </p:nvSpPr>
        <p:spPr>
          <a:xfrm>
            <a:off x="152400" y="653853"/>
            <a:ext cx="8915400" cy="1098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1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Today is going to be a bit tough.</a:t>
            </a:r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1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trust us! 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1" lang="en-US" sz="3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will all look easy a few weeks from now.</a:t>
            </a:r>
            <a:endParaRPr/>
          </a:p>
        </p:txBody>
      </p:sp>
      <p:pic>
        <p:nvPicPr>
          <p:cNvPr descr="Picture 5" id="88" name="Google Shape;8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1707737"/>
            <a:ext cx="5486400" cy="3518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81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pic>
        <p:nvPicPr>
          <p:cNvPr descr="Picture 4" id="534" name="Google Shape;53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747991"/>
            <a:ext cx="6762750" cy="5504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82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Walkthrough! </a:t>
            </a:r>
            <a:endParaRPr/>
          </a:p>
        </p:txBody>
      </p:sp>
      <p:sp>
        <p:nvSpPr>
          <p:cNvPr id="541" name="Google Shape;541;p82"/>
          <p:cNvSpPr txBox="1"/>
          <p:nvPr/>
        </p:nvSpPr>
        <p:spPr>
          <a:xfrm>
            <a:off x="76200" y="5988403"/>
            <a:ext cx="8912874" cy="503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Link: </a:t>
            </a:r>
            <a:r>
              <a:rPr b="0" i="0" lang="en-US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https://youtu.be/yWXgnQaWSW0</a:t>
            </a:r>
            <a:endParaRPr/>
          </a:p>
        </p:txBody>
      </p:sp>
      <p:pic>
        <p:nvPicPr>
          <p:cNvPr descr="Picture 1" id="542" name="Google Shape;542;p82"/>
          <p:cNvPicPr preferRelativeResize="0"/>
          <p:nvPr/>
        </p:nvPicPr>
        <p:blipFill rotWithShape="1">
          <a:blip r:embed="rId4">
            <a:alphaModFix/>
          </a:blip>
          <a:srcRect b="13459" l="0" r="0" t="0"/>
          <a:stretch/>
        </p:blipFill>
        <p:spPr>
          <a:xfrm>
            <a:off x="734742" y="712806"/>
            <a:ext cx="7799659" cy="51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3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Advice</a:t>
            </a:r>
            <a:endParaRPr/>
          </a:p>
        </p:txBody>
      </p:sp>
      <p:sp>
        <p:nvSpPr>
          <p:cNvPr id="548" name="Google Shape;548;p83"/>
          <p:cNvSpPr txBox="1"/>
          <p:nvPr/>
        </p:nvSpPr>
        <p:spPr>
          <a:xfrm>
            <a:off x="4419600" y="1687297"/>
            <a:ext cx="4648200" cy="3635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1" lang="en-US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Re-do this at home. </a:t>
            </a:r>
            <a:br>
              <a:rPr b="1" i="1" lang="en-US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designed this exercise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firm up your HTML/CSS skills.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1" lang="en-US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REMEMBER: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best way to learn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development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to PRACTICE!</a:t>
            </a:r>
            <a:endParaRPr/>
          </a:p>
        </p:txBody>
      </p:sp>
      <p:pic>
        <p:nvPicPr>
          <p:cNvPr descr="Picture 2" id="549" name="Google Shape;549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914400"/>
            <a:ext cx="4074934" cy="518160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 thruBlk="1"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4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Chrome Inspector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Chrome Inspector is Your Friend</a:t>
            </a:r>
            <a:endParaRPr/>
          </a:p>
        </p:txBody>
      </p:sp>
      <p:pic>
        <p:nvPicPr>
          <p:cNvPr descr="Picture 1" id="560" name="Google Shape;56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" y="797235"/>
            <a:ext cx="9139240" cy="4491038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85"/>
          <p:cNvSpPr txBox="1"/>
          <p:nvPr/>
        </p:nvSpPr>
        <p:spPr>
          <a:xfrm>
            <a:off x="116682" y="5410200"/>
            <a:ext cx="8915401" cy="8630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access chrome inspector, right click on a page. Then hit “Inspect.”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will allow you to inspect the HTML, CSS and more!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Chrome Inspector is Your Friend</a:t>
            </a:r>
            <a:endParaRPr/>
          </a:p>
        </p:txBody>
      </p:sp>
      <p:pic>
        <p:nvPicPr>
          <p:cNvPr descr="Picture 6" id="567" name="Google Shape;56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" y="990600"/>
            <a:ext cx="9139240" cy="388143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8" name="Google Shape;568;p86"/>
          <p:cNvSpPr txBox="1"/>
          <p:nvPr/>
        </p:nvSpPr>
        <p:spPr>
          <a:xfrm>
            <a:off x="116682" y="5181600"/>
            <a:ext cx="8915401" cy="1111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can even edit the HTML/CSS of a webpage and instantly view your changes in the browser!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works on any website, whether yours or not.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7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Class! </a:t>
            </a:r>
            <a:endParaRPr/>
          </a:p>
        </p:txBody>
      </p:sp>
      <p:sp>
        <p:nvSpPr>
          <p:cNvPr id="574" name="Google Shape;574;p87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1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We’ll be coming back to this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1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our next class.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8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Recap + Reassurances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584" name="Google Shape;584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-76200"/>
            <a:ext cx="8686800" cy="6949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0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Brace Yourselves</a:t>
            </a:r>
            <a:endParaRPr/>
          </a:p>
        </p:txBody>
      </p:sp>
      <p:sp>
        <p:nvSpPr>
          <p:cNvPr id="94" name="Google Shape;94;p19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1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Don’t expect to understand EVERYTHING at once.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Today is all about getting immersed.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EXTRA MATERIAL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600" name="Google Shape;600;p9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92"/>
          <p:cNvSpPr txBox="1"/>
          <p:nvPr/>
        </p:nvSpPr>
        <p:spPr>
          <a:xfrm>
            <a:off x="304800" y="914400"/>
            <a:ext cx="8686800" cy="47042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a website you commonly visit (Amazon, Google, Huff Po, etc.) and heavily modify it with Google Developer Tools.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have 15 minutes to test Chrome Inspector. Try modifying: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 (change words).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Colors.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Spacing.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Any other CSS style rules.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you’re done, send a screenshot to your class’s Slack.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3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CSS Resets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4"/>
          <p:cNvSpPr txBox="1"/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Loading Multiple CSS Files ***(Very Important!!!)***</a:t>
            </a:r>
            <a:endParaRPr/>
          </a:p>
        </p:txBody>
      </p:sp>
      <p:pic>
        <p:nvPicPr>
          <p:cNvPr descr="Picture 3" id="612" name="Google Shape;612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595" y="762000"/>
            <a:ext cx="8545216" cy="3141803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94"/>
          <p:cNvSpPr txBox="1"/>
          <p:nvPr/>
        </p:nvSpPr>
        <p:spPr>
          <a:xfrm>
            <a:off x="321546" y="3977290"/>
            <a:ext cx="8555265" cy="2298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link our documents to more than one stylesheet at a time—one of the most powerful features of CSS/HTML.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tapping into different stylesheets simultaneously, we can create complex layouts with plenty of design rules.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 remember: the loading </a:t>
            </a:r>
            <a:r>
              <a:rPr b="1" i="1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matters!!!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5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Browser?</a:t>
            </a:r>
            <a:endParaRPr/>
          </a:p>
        </p:txBody>
      </p:sp>
      <p:sp>
        <p:nvSpPr>
          <p:cNvPr id="619" name="Google Shape;619;p95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a show of hands…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1" lang="en-US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browser do you use?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6"/>
          <p:cNvSpPr txBox="1"/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Battle of the Browsers</a:t>
            </a:r>
            <a:endParaRPr/>
          </a:p>
        </p:txBody>
      </p:sp>
      <p:pic>
        <p:nvPicPr>
          <p:cNvPr descr="Picture 2" id="625" name="Google Shape;625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003206"/>
            <a:ext cx="3810000" cy="5057776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96"/>
          <p:cNvSpPr txBox="1"/>
          <p:nvPr/>
        </p:nvSpPr>
        <p:spPr>
          <a:xfrm>
            <a:off x="4724400" y="1307707"/>
            <a:ext cx="4321174" cy="39479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 the hood, web browsers often </a:t>
            </a:r>
            <a:r>
              <a:rPr b="1" i="0" lang="en-US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render webpages differently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than their competition.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disparities could mean HTML/CSS displaying differently  in each web client.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Because of these potential divergences, web developers need to make their websites </a:t>
            </a:r>
            <a:r>
              <a:rPr b="1" i="0" lang="en-US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cross-browser compatible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7"/>
          <p:cNvSpPr txBox="1"/>
          <p:nvPr>
            <p:ph type="title"/>
          </p:nvPr>
        </p:nvSpPr>
        <p:spPr>
          <a:xfrm>
            <a:off x="304800" y="-1"/>
            <a:ext cx="7086600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Reset.css (or Normalize.css)</a:t>
            </a:r>
            <a:endParaRPr/>
          </a:p>
        </p:txBody>
      </p:sp>
      <p:pic>
        <p:nvPicPr>
          <p:cNvPr descr="Picture 4" id="632" name="Google Shape;632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783752"/>
            <a:ext cx="6867525" cy="367316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3" name="Google Shape;633;p97"/>
          <p:cNvSpPr txBox="1"/>
          <p:nvPr/>
        </p:nvSpPr>
        <p:spPr>
          <a:xfrm>
            <a:off x="152398" y="4586811"/>
            <a:ext cx="8882745" cy="16347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Reset.css will “reset” all browser-specific CSS. This means your site will appear the same in all browsers.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However, you will have to re-style everything yourself.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8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CSS Resets Matter</a:t>
            </a:r>
            <a:endParaRPr/>
          </a:p>
        </p:txBody>
      </p:sp>
      <p:sp>
        <p:nvSpPr>
          <p:cNvPr id="639" name="Google Shape;639;p98"/>
          <p:cNvSpPr txBox="1"/>
          <p:nvPr/>
        </p:nvSpPr>
        <p:spPr>
          <a:xfrm>
            <a:off x="228599" y="1307707"/>
            <a:ext cx="8740776" cy="25330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It’s important for creating browser-compatible websites.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It’s an example of using someone else’s CSS in </a:t>
            </a:r>
            <a:r>
              <a:rPr b="0" i="1" lang="en-US" sz="2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website!!!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AutoNum type="arabicPeriod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It’s a common Front-End Developer Interview question.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9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645" name="Google Shape;645;p9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99"/>
          <p:cNvSpPr txBox="1"/>
          <p:nvPr/>
        </p:nvSpPr>
        <p:spPr>
          <a:xfrm>
            <a:off x="304800" y="914399"/>
            <a:ext cx="8686800" cy="25706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 the instructions given via Slack to incorporate a reset.css file in a basic HTML file.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 the impact of the reset file makes after you include it.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CSS </a:t>
            </a:r>
            <a:r>
              <a:rPr lang="en-US"/>
              <a:t>Intro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